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72" r:id="rId3"/>
    <p:sldId id="276" r:id="rId4"/>
    <p:sldId id="277" r:id="rId5"/>
    <p:sldId id="258" r:id="rId6"/>
    <p:sldId id="274" r:id="rId7"/>
    <p:sldId id="278" r:id="rId8"/>
    <p:sldId id="265" r:id="rId9"/>
    <p:sldId id="273" r:id="rId10"/>
    <p:sldId id="269" r:id="rId11"/>
    <p:sldId id="270" r:id="rId12"/>
    <p:sldId id="271" r:id="rId13"/>
    <p:sldId id="275" r:id="rId14"/>
  </p:sldIdLst>
  <p:sldSz cx="8101013" cy="4679950"/>
  <p:notesSz cx="6858000" cy="9144000"/>
  <p:defaultTextStyle>
    <a:defPPr>
      <a:defRPr lang="it-IT"/>
    </a:defPPr>
    <a:lvl1pPr marL="0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65120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30242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95362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60483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825603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190725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555845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920966" algn="l" defTabSz="73024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4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808" y="-408"/>
      </p:cViewPr>
      <p:guideLst>
        <p:guide orient="horz" pos="1474"/>
        <p:guide pos="25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09C91-6CA9-45A0-A328-DA66221B6A9F}" type="datetimeFigureOut">
              <a:rPr lang="it-IT" smtClean="0"/>
              <a:pPr/>
              <a:t>05/12/17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61963" y="685800"/>
            <a:ext cx="59340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1A0115-5195-4E59-B00B-7E3F73E1AAAF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7682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365120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730242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095362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460483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825603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190725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555845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920966" algn="l" defTabSz="730242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07576" y="1453818"/>
            <a:ext cx="6885862" cy="100315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15153" y="2651972"/>
            <a:ext cx="5670709" cy="1195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0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5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0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5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0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558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0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677FBD-EBD4-4790-8906-A488D797838E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966B4-5BA5-44FC-8F7F-40B3D65BE47C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5873235" y="187416"/>
            <a:ext cx="1822728" cy="3993124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05051" y="187416"/>
            <a:ext cx="5333167" cy="399312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0001C-D369-4D8B-B5EE-8A489434726C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445A-908B-48B9-9FBC-CAC3969D3C45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9923" y="3007302"/>
            <a:ext cx="6885862" cy="929490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39923" y="1983564"/>
            <a:ext cx="6885862" cy="102373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51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3024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9536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6048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256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9072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5584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2096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FDEE8-692F-4F28-ADEB-B21FD62D8066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05051" y="1091989"/>
            <a:ext cx="3577947" cy="3088551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18016" y="1091989"/>
            <a:ext cx="3577947" cy="3088551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EB6B2-5C6D-47ED-A014-1F18AA59CEFB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05050" y="1047573"/>
            <a:ext cx="3579355" cy="43657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120" indent="0">
              <a:buNone/>
              <a:defRPr sz="1600" b="1"/>
            </a:lvl2pPr>
            <a:lvl3pPr marL="730242" indent="0">
              <a:buNone/>
              <a:defRPr sz="1400" b="1"/>
            </a:lvl3pPr>
            <a:lvl4pPr marL="1095362" indent="0">
              <a:buNone/>
              <a:defRPr sz="1300" b="1"/>
            </a:lvl4pPr>
            <a:lvl5pPr marL="1460483" indent="0">
              <a:buNone/>
              <a:defRPr sz="1300" b="1"/>
            </a:lvl5pPr>
            <a:lvl6pPr marL="1825603" indent="0">
              <a:buNone/>
              <a:defRPr sz="1300" b="1"/>
            </a:lvl6pPr>
            <a:lvl7pPr marL="2190725" indent="0">
              <a:buNone/>
              <a:defRPr sz="1300" b="1"/>
            </a:lvl7pPr>
            <a:lvl8pPr marL="2555845" indent="0">
              <a:buNone/>
              <a:defRPr sz="1300" b="1"/>
            </a:lvl8pPr>
            <a:lvl9pPr marL="2920966" indent="0">
              <a:buNone/>
              <a:defRPr sz="13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05050" y="1484151"/>
            <a:ext cx="3579355" cy="26963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115202" y="1047573"/>
            <a:ext cx="3580761" cy="436578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5120" indent="0">
              <a:buNone/>
              <a:defRPr sz="1600" b="1"/>
            </a:lvl2pPr>
            <a:lvl3pPr marL="730242" indent="0">
              <a:buNone/>
              <a:defRPr sz="1400" b="1"/>
            </a:lvl3pPr>
            <a:lvl4pPr marL="1095362" indent="0">
              <a:buNone/>
              <a:defRPr sz="1300" b="1"/>
            </a:lvl4pPr>
            <a:lvl5pPr marL="1460483" indent="0">
              <a:buNone/>
              <a:defRPr sz="1300" b="1"/>
            </a:lvl5pPr>
            <a:lvl6pPr marL="1825603" indent="0">
              <a:buNone/>
              <a:defRPr sz="1300" b="1"/>
            </a:lvl6pPr>
            <a:lvl7pPr marL="2190725" indent="0">
              <a:buNone/>
              <a:defRPr sz="1300" b="1"/>
            </a:lvl7pPr>
            <a:lvl8pPr marL="2555845" indent="0">
              <a:buNone/>
              <a:defRPr sz="1300" b="1"/>
            </a:lvl8pPr>
            <a:lvl9pPr marL="2920966" indent="0">
              <a:buNone/>
              <a:defRPr sz="13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115202" y="1484151"/>
            <a:ext cx="3580761" cy="2696389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16C2C-8CA4-40AE-AE27-33286EC46EA9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76150-8B1D-4F1A-83FB-C37D3A0D24EC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1A4A7-C7EE-4B3F-B8C3-81B9ED4CAB94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05051" y="186332"/>
            <a:ext cx="2665177" cy="792992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67271" y="186332"/>
            <a:ext cx="4528691" cy="3994208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05051" y="979324"/>
            <a:ext cx="2665177" cy="3201216"/>
          </a:xfrm>
        </p:spPr>
        <p:txBody>
          <a:bodyPr/>
          <a:lstStyle>
            <a:lvl1pPr marL="0" indent="0">
              <a:buNone/>
              <a:defRPr sz="1100"/>
            </a:lvl1pPr>
            <a:lvl2pPr marL="365120" indent="0">
              <a:buNone/>
              <a:defRPr sz="1000"/>
            </a:lvl2pPr>
            <a:lvl3pPr marL="730242" indent="0">
              <a:buNone/>
              <a:defRPr sz="800"/>
            </a:lvl3pPr>
            <a:lvl4pPr marL="1095362" indent="0">
              <a:buNone/>
              <a:defRPr sz="800"/>
            </a:lvl4pPr>
            <a:lvl5pPr marL="1460483" indent="0">
              <a:buNone/>
              <a:defRPr sz="800"/>
            </a:lvl5pPr>
            <a:lvl6pPr marL="1825603" indent="0">
              <a:buNone/>
              <a:defRPr sz="800"/>
            </a:lvl6pPr>
            <a:lvl7pPr marL="2190725" indent="0">
              <a:buNone/>
              <a:defRPr sz="800"/>
            </a:lvl7pPr>
            <a:lvl8pPr marL="2555845" indent="0">
              <a:buNone/>
              <a:defRPr sz="800"/>
            </a:lvl8pPr>
            <a:lvl9pPr marL="2920966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EBDB-A6BC-4C06-8456-18CD1BFAC16E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87855" y="3275965"/>
            <a:ext cx="4860608" cy="386746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587855" y="418163"/>
            <a:ext cx="4860608" cy="2807970"/>
          </a:xfrm>
        </p:spPr>
        <p:txBody>
          <a:bodyPr/>
          <a:lstStyle>
            <a:lvl1pPr marL="0" indent="0">
              <a:buNone/>
              <a:defRPr sz="2600"/>
            </a:lvl1pPr>
            <a:lvl2pPr marL="365120" indent="0">
              <a:buNone/>
              <a:defRPr sz="2300"/>
            </a:lvl2pPr>
            <a:lvl3pPr marL="730242" indent="0">
              <a:buNone/>
              <a:defRPr sz="1900"/>
            </a:lvl3pPr>
            <a:lvl4pPr marL="1095362" indent="0">
              <a:buNone/>
              <a:defRPr sz="1600"/>
            </a:lvl4pPr>
            <a:lvl5pPr marL="1460483" indent="0">
              <a:buNone/>
              <a:defRPr sz="1600"/>
            </a:lvl5pPr>
            <a:lvl6pPr marL="1825603" indent="0">
              <a:buNone/>
              <a:defRPr sz="1600"/>
            </a:lvl6pPr>
            <a:lvl7pPr marL="2190725" indent="0">
              <a:buNone/>
              <a:defRPr sz="1600"/>
            </a:lvl7pPr>
            <a:lvl8pPr marL="2555845" indent="0">
              <a:buNone/>
              <a:defRPr sz="1600"/>
            </a:lvl8pPr>
            <a:lvl9pPr marL="2920966" indent="0">
              <a:buNone/>
              <a:defRPr sz="16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587855" y="3662711"/>
            <a:ext cx="4860608" cy="549244"/>
          </a:xfrm>
        </p:spPr>
        <p:txBody>
          <a:bodyPr/>
          <a:lstStyle>
            <a:lvl1pPr marL="0" indent="0">
              <a:buNone/>
              <a:defRPr sz="1100"/>
            </a:lvl1pPr>
            <a:lvl2pPr marL="365120" indent="0">
              <a:buNone/>
              <a:defRPr sz="1000"/>
            </a:lvl2pPr>
            <a:lvl3pPr marL="730242" indent="0">
              <a:buNone/>
              <a:defRPr sz="800"/>
            </a:lvl3pPr>
            <a:lvl4pPr marL="1095362" indent="0">
              <a:buNone/>
              <a:defRPr sz="800"/>
            </a:lvl4pPr>
            <a:lvl5pPr marL="1460483" indent="0">
              <a:buNone/>
              <a:defRPr sz="800"/>
            </a:lvl5pPr>
            <a:lvl6pPr marL="1825603" indent="0">
              <a:buNone/>
              <a:defRPr sz="800"/>
            </a:lvl6pPr>
            <a:lvl7pPr marL="2190725" indent="0">
              <a:buNone/>
              <a:defRPr sz="800"/>
            </a:lvl7pPr>
            <a:lvl8pPr marL="2555845" indent="0">
              <a:buNone/>
              <a:defRPr sz="800"/>
            </a:lvl8pPr>
            <a:lvl9pPr marL="2920966" indent="0">
              <a:buNone/>
              <a:defRPr sz="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96D37-B2EA-42BF-B7A1-C63CDDA76AD1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05052" y="187415"/>
            <a:ext cx="7290912" cy="779991"/>
          </a:xfrm>
          <a:prstGeom prst="rect">
            <a:avLst/>
          </a:prstGeom>
        </p:spPr>
        <p:txBody>
          <a:bodyPr vert="horz" lIns="73024" tIns="36512" rIns="73024" bIns="36512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05052" y="1091989"/>
            <a:ext cx="7290912" cy="3088551"/>
          </a:xfrm>
          <a:prstGeom prst="rect">
            <a:avLst/>
          </a:prstGeom>
        </p:spPr>
        <p:txBody>
          <a:bodyPr vert="horz" lIns="73024" tIns="36512" rIns="73024" bIns="36512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05051" y="4337622"/>
            <a:ext cx="1890236" cy="249164"/>
          </a:xfrm>
          <a:prstGeom prst="rect">
            <a:avLst/>
          </a:prstGeom>
        </p:spPr>
        <p:txBody>
          <a:bodyPr vert="horz" lIns="73024" tIns="36512" rIns="73024" bIns="3651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68889-62D6-488A-B497-E86E6A17D784}" type="datetime1">
              <a:rPr lang="it-IT" smtClean="0"/>
              <a:pPr/>
              <a:t>05/12/17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767846" y="4337622"/>
            <a:ext cx="2565321" cy="249164"/>
          </a:xfrm>
          <a:prstGeom prst="rect">
            <a:avLst/>
          </a:prstGeom>
        </p:spPr>
        <p:txBody>
          <a:bodyPr vert="horz" lIns="73024" tIns="36512" rIns="73024" bIns="3651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Associazione Hikikomori Italia Genitori - Ottobre 2017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5805726" y="4337622"/>
            <a:ext cx="1890236" cy="249164"/>
          </a:xfrm>
          <a:prstGeom prst="rect">
            <a:avLst/>
          </a:prstGeom>
        </p:spPr>
        <p:txBody>
          <a:bodyPr vert="horz" lIns="73024" tIns="36512" rIns="73024" bIns="3651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FE953-FF97-468D-9779-8F52C674A308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730242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3841" indent="-273841" algn="l" defTabSz="730242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3322" indent="-228200" algn="l" defTabSz="730242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12802" indent="-182561" algn="l" defTabSz="730242" rtl="0" eaLnBrk="1" latinLnBrk="0" hangingPunct="1">
        <a:spcBef>
          <a:spcPct val="20000"/>
        </a:spcBef>
        <a:buFont typeface="Arial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77923" indent="-182561" algn="l" defTabSz="730242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3043" indent="-182561" algn="l" defTabSz="730242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8164" indent="-182561" algn="l" defTabSz="73024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3284" indent="-182561" algn="l" defTabSz="73024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38406" indent="-182561" algn="l" defTabSz="73024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3526" indent="-182561" algn="l" defTabSz="730242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5120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30242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5362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0483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25603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0725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55845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20966" algn="l" defTabSz="730242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png"/><Relationship Id="rId13" Type="http://schemas.openxmlformats.org/officeDocument/2006/relationships/image" Target="../media/image26.png"/><Relationship Id="rId14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jpe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png"/><Relationship Id="rId10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7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pic>
        <p:nvPicPr>
          <p:cNvPr id="9" name="Immagine 8" descr="Pittogramma-Logo-Hikik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256" y="382587"/>
            <a:ext cx="4762500" cy="3705225"/>
          </a:xfrm>
          <a:prstGeom prst="rect">
            <a:avLst/>
          </a:prstGeom>
        </p:spPr>
      </p:pic>
      <p:pic>
        <p:nvPicPr>
          <p:cNvPr id="11" name="Immagine 10" descr="Facebook-Home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79530" y="125397"/>
            <a:ext cx="462873" cy="462873"/>
          </a:xfrm>
          <a:prstGeom prst="rect">
            <a:avLst/>
          </a:prstGeom>
        </p:spPr>
      </p:pic>
      <p:pic>
        <p:nvPicPr>
          <p:cNvPr id="12" name="Immagine 11" descr="instagram-colourful-ico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79530" y="696901"/>
            <a:ext cx="500066" cy="493627"/>
          </a:xfrm>
          <a:prstGeom prst="rect">
            <a:avLst/>
          </a:prstGeom>
        </p:spPr>
      </p:pic>
      <p:pic>
        <p:nvPicPr>
          <p:cNvPr id="13" name="Immagine 12" descr="Twitterbird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79530" y="1268405"/>
            <a:ext cx="500066" cy="499242"/>
          </a:xfrm>
          <a:prstGeom prst="rect">
            <a:avLst/>
          </a:prstGeom>
        </p:spPr>
      </p:pic>
      <p:pic>
        <p:nvPicPr>
          <p:cNvPr id="14" name="Immagine 13" descr="YouTube_Play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479530" y="1839909"/>
            <a:ext cx="500892" cy="500066"/>
          </a:xfrm>
          <a:prstGeom prst="rect">
            <a:avLst/>
          </a:prstGeom>
        </p:spPr>
      </p:pic>
      <p:sp>
        <p:nvSpPr>
          <p:cNvPr id="16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400" b="1" dirty="0" err="1" smtClean="0">
                <a:latin typeface="Nunito" pitchFamily="2" charset="0"/>
              </a:rPr>
              <a:t>#</a:t>
            </a:r>
            <a:r>
              <a:rPr lang="it-IT" sz="1400" b="1" i="1" dirty="0" err="1" smtClean="0">
                <a:latin typeface="Nunito" pitchFamily="2" charset="0"/>
              </a:rPr>
              <a:t>HikikomoriParliamone</a:t>
            </a:r>
            <a:endParaRPr lang="it-IT" sz="1400" b="1" i="1" dirty="0">
              <a:latin typeface="Nunito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26" name="Rettangolo 25"/>
          <p:cNvSpPr/>
          <p:nvPr/>
        </p:nvSpPr>
        <p:spPr>
          <a:xfrm>
            <a:off x="516707" y="2273299"/>
            <a:ext cx="962031" cy="8572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516707" y="3130555"/>
            <a:ext cx="962031" cy="85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Rettangolo 24"/>
          <p:cNvSpPr/>
          <p:nvPr/>
        </p:nvSpPr>
        <p:spPr>
          <a:xfrm>
            <a:off x="516707" y="1416043"/>
            <a:ext cx="962031" cy="8572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ttangolo 10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GLI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STADI</a:t>
            </a:r>
            <a:r>
              <a:rPr lang="it-IT" sz="2400" dirty="0" smtClean="0">
                <a:latin typeface="Nunito ExtraBold" pitchFamily="2" charset="0"/>
              </a:rPr>
              <a:t> DELL’HIKIKOMORI</a:t>
            </a:r>
            <a:endParaRPr lang="it-IT" sz="2400" dirty="0">
              <a:latin typeface="Nunito ExtraBold" pitchFamily="2" charset="0"/>
            </a:endParaRPr>
          </a:p>
        </p:txBody>
      </p:sp>
      <p:pic>
        <p:nvPicPr>
          <p:cNvPr id="12" name="Immagine 11" descr="alarm_ringing-1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83" y="1487481"/>
            <a:ext cx="673627" cy="673627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1569228" y="1516056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latin typeface="Nunito" pitchFamily="2" charset="0"/>
              </a:rPr>
              <a:t>Rifiuto saltuario di andare a scuola, inversione del ritmo sonno-veglia, preferenza per le relazioni virtuali</a:t>
            </a:r>
            <a:endParaRPr lang="it-IT" sz="1800" b="1" dirty="0">
              <a:latin typeface="Nunito" pitchFamily="2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821512" y="1697032"/>
            <a:ext cx="25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Nunito ExtraBold" pitchFamily="2" charset="0"/>
              </a:rPr>
              <a:t>1</a:t>
            </a:r>
            <a:endParaRPr lang="it-IT" sz="2000" b="1" dirty="0">
              <a:solidFill>
                <a:schemeClr val="bg1"/>
              </a:solidFill>
              <a:latin typeface="Nunito ExtraBold" pitchFamily="2" charset="0"/>
            </a:endParaRPr>
          </a:p>
        </p:txBody>
      </p:sp>
      <p:pic>
        <p:nvPicPr>
          <p:cNvPr id="16" name="Immagine 15" descr="694181_internet_512x51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9583" y="2330450"/>
            <a:ext cx="685561" cy="685561"/>
          </a:xfrm>
          <a:prstGeom prst="rect">
            <a:avLst/>
          </a:prstGeom>
        </p:spPr>
      </p:pic>
      <p:sp>
        <p:nvSpPr>
          <p:cNvPr id="19" name="CasellaDiTesto 18"/>
          <p:cNvSpPr txBox="1"/>
          <p:nvPr/>
        </p:nvSpPr>
        <p:spPr>
          <a:xfrm>
            <a:off x="840562" y="2649532"/>
            <a:ext cx="25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Nunito ExtraBold" pitchFamily="2" charset="0"/>
              </a:rPr>
              <a:t>2</a:t>
            </a:r>
            <a:endParaRPr lang="it-IT" sz="2000" b="1" dirty="0">
              <a:solidFill>
                <a:schemeClr val="bg1"/>
              </a:solidFill>
              <a:latin typeface="Nunito ExtraBold" pitchFamily="2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545416" y="2373314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latin typeface="Nunito" pitchFamily="2" charset="0"/>
              </a:rPr>
              <a:t>Abbandono della scuola e di tutti i contatti sociali, ad eccezione di genitori, parenti e relazioni virtuali</a:t>
            </a:r>
          </a:p>
        </p:txBody>
      </p:sp>
      <p:pic>
        <p:nvPicPr>
          <p:cNvPr id="21" name="Immagine 20" descr="suicide004-51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1971" y="3201994"/>
            <a:ext cx="601361" cy="714379"/>
          </a:xfrm>
          <a:prstGeom prst="rect">
            <a:avLst/>
          </a:prstGeom>
        </p:spPr>
      </p:pic>
      <p:sp>
        <p:nvSpPr>
          <p:cNvPr id="22" name="CasellaDiTesto 21"/>
          <p:cNvSpPr txBox="1"/>
          <p:nvPr/>
        </p:nvSpPr>
        <p:spPr>
          <a:xfrm>
            <a:off x="1573991" y="3240089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800" b="1" dirty="0" smtClean="0">
                <a:latin typeface="Nunito" pitchFamily="2" charset="0"/>
              </a:rPr>
              <a:t>Isolamento totale, anche virtuale, con il forte rischio di sviluppare psicopatologie (es. depressione)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850087" y="3373432"/>
            <a:ext cx="2547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chemeClr val="bg1"/>
                </a:solidFill>
                <a:latin typeface="Nunito ExtraBold" pitchFamily="2" charset="0"/>
              </a:rPr>
              <a:t>3</a:t>
            </a:r>
            <a:endParaRPr lang="it-IT" sz="2000" b="1" dirty="0">
              <a:solidFill>
                <a:schemeClr val="bg1"/>
              </a:solidFill>
              <a:latin typeface="Nunito ExtraBold" pitchFamily="2" charset="0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664344" y="2225674"/>
            <a:ext cx="6786610" cy="4571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/>
          <p:cNvSpPr/>
          <p:nvPr/>
        </p:nvSpPr>
        <p:spPr>
          <a:xfrm>
            <a:off x="673871" y="3082930"/>
            <a:ext cx="678661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702446" y="3949711"/>
            <a:ext cx="6786610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24" name="Immagine 23" descr="Pittogramma-Logo-Hikiko.png"/>
          <p:cNvPicPr>
            <a:picLocks noChangeAspect="1"/>
          </p:cNvPicPr>
          <p:nvPr/>
        </p:nvPicPr>
        <p:blipFill>
          <a:blip r:embed="rId6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L’IMPORTANZA DELLA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PREVENZIONE</a:t>
            </a:r>
            <a:endParaRPr lang="it-IT" sz="2400" dirty="0">
              <a:solidFill>
                <a:srgbClr val="70A47E"/>
              </a:solidFill>
              <a:latin typeface="Nunito ExtraBold" pitchFamily="2" charset="0"/>
            </a:endParaRPr>
          </a:p>
        </p:txBody>
      </p:sp>
      <p:sp>
        <p:nvSpPr>
          <p:cNvPr id="19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835796" y="2125661"/>
            <a:ext cx="657904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dirty="0" smtClean="0">
                <a:latin typeface="Nunito ExtraBold" pitchFamily="2" charset="0"/>
              </a:rPr>
              <a:t>È fondamentale intervenire </a:t>
            </a:r>
            <a:r>
              <a:rPr lang="it-IT" sz="2800" dirty="0" smtClean="0">
                <a:solidFill>
                  <a:srgbClr val="FF0000"/>
                </a:solidFill>
                <a:latin typeface="Nunito ExtraBold" pitchFamily="2" charset="0"/>
              </a:rPr>
              <a:t>prima</a:t>
            </a:r>
            <a:r>
              <a:rPr lang="it-IT" sz="2800" dirty="0" smtClean="0">
                <a:latin typeface="Nunito ExtraBold" pitchFamily="2" charset="0"/>
              </a:rPr>
              <a:t> che </a:t>
            </a:r>
          </a:p>
          <a:p>
            <a:pPr algn="ctr"/>
            <a:r>
              <a:rPr lang="it-IT" sz="2800" dirty="0" smtClean="0">
                <a:latin typeface="Nunito ExtraBold" pitchFamily="2" charset="0"/>
              </a:rPr>
              <a:t>l’isolamento si cronicizzi.</a:t>
            </a:r>
          </a:p>
        </p:txBody>
      </p:sp>
      <p:pic>
        <p:nvPicPr>
          <p:cNvPr id="9" name="Immagine 8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COSA PUÒ FARE LA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SCUOLA</a:t>
            </a:r>
            <a:r>
              <a:rPr lang="it-IT" sz="2400" dirty="0" smtClean="0">
                <a:solidFill>
                  <a:schemeClr val="bg1"/>
                </a:solidFill>
                <a:latin typeface="Nunito ExtraBold" pitchFamily="2" charset="0"/>
              </a:rPr>
              <a:t>?</a:t>
            </a:r>
            <a:endParaRPr lang="it-IT" sz="2400" dirty="0">
              <a:solidFill>
                <a:schemeClr val="bg1"/>
              </a:solidFill>
              <a:latin typeface="Nunito ExtraBold" pitchFamily="2" charset="0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9" name="Immagine 8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407168" y="1263642"/>
            <a:ext cx="75724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1800" b="1" dirty="0" smtClean="0"/>
              <a:t> </a:t>
            </a:r>
            <a:r>
              <a:rPr lang="it-IT" sz="1800" b="1" dirty="0" smtClean="0">
                <a:solidFill>
                  <a:srgbClr val="FF0000"/>
                </a:solidFill>
              </a:rPr>
              <a:t>informarsi </a:t>
            </a:r>
            <a:r>
              <a:rPr lang="it-IT" sz="1800" b="1" dirty="0" smtClean="0"/>
              <a:t>approfonditamente sul problema;</a:t>
            </a:r>
          </a:p>
          <a:p>
            <a:pPr>
              <a:buFont typeface="Arial" pitchFamily="34" charset="0"/>
              <a:buChar char="•"/>
            </a:pPr>
            <a:r>
              <a:rPr lang="it-IT" sz="1800" b="1" dirty="0" smtClean="0"/>
              <a:t> </a:t>
            </a:r>
            <a:r>
              <a:rPr lang="it-IT" sz="1800" b="1" dirty="0" smtClean="0">
                <a:solidFill>
                  <a:srgbClr val="FF0000"/>
                </a:solidFill>
              </a:rPr>
              <a:t>attivarsi tempestivamente </a:t>
            </a:r>
            <a:r>
              <a:rPr lang="it-IT" sz="1800" b="1" dirty="0" smtClean="0"/>
              <a:t>nel supporto dei ragazzi e delle loro famiglie mettendo a loro disposizione  le proprie risorse (</a:t>
            </a:r>
            <a:r>
              <a:rPr lang="it-IT" sz="1800" b="1" i="1" dirty="0" smtClean="0"/>
              <a:t>es. </a:t>
            </a:r>
            <a:r>
              <a:rPr lang="it-IT" sz="1800" b="1" i="1" dirty="0" err="1" smtClean="0"/>
              <a:t>counseling</a:t>
            </a:r>
            <a:r>
              <a:rPr lang="it-IT" sz="1800" b="1" i="1" dirty="0" smtClean="0"/>
              <a:t> psicologico</a:t>
            </a:r>
            <a:r>
              <a:rPr lang="it-IT" sz="1800" b="1" dirty="0" smtClean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it-IT" sz="1800" b="1" dirty="0" smtClean="0"/>
              <a:t> </a:t>
            </a:r>
            <a:r>
              <a:rPr lang="it-IT" sz="1800" b="1" dirty="0" smtClean="0">
                <a:solidFill>
                  <a:srgbClr val="FF0000"/>
                </a:solidFill>
              </a:rPr>
              <a:t>non esercitare pressione </a:t>
            </a:r>
            <a:r>
              <a:rPr lang="it-IT" sz="1800" b="1" dirty="0" smtClean="0"/>
              <a:t>sul ragazzo affinché ritorni subito a scuola;</a:t>
            </a:r>
          </a:p>
          <a:p>
            <a:pPr>
              <a:buFont typeface="Arial" pitchFamily="34" charset="0"/>
              <a:buChar char="•"/>
            </a:pPr>
            <a:r>
              <a:rPr lang="it-IT" sz="1800" b="1" dirty="0" smtClean="0"/>
              <a:t> garantire un clima in classe che sia in grado di </a:t>
            </a:r>
            <a:r>
              <a:rPr lang="it-IT" sz="1800" b="1" dirty="0" smtClean="0">
                <a:solidFill>
                  <a:srgbClr val="FF0000"/>
                </a:solidFill>
              </a:rPr>
              <a:t>tutelare</a:t>
            </a:r>
            <a:r>
              <a:rPr lang="it-IT" sz="1800" b="1" dirty="0" smtClean="0"/>
              <a:t> </a:t>
            </a:r>
            <a:r>
              <a:rPr lang="it-IT" sz="1800" b="1" dirty="0" smtClean="0">
                <a:solidFill>
                  <a:srgbClr val="FF0000"/>
                </a:solidFill>
              </a:rPr>
              <a:t>anche chi ha un carattere più fragile e sensibile</a:t>
            </a:r>
            <a:r>
              <a:rPr lang="it-IT" sz="1800" b="1" dirty="0" smtClean="0"/>
              <a:t>;</a:t>
            </a:r>
          </a:p>
          <a:p>
            <a:pPr>
              <a:buFont typeface="Arial" pitchFamily="34" charset="0"/>
              <a:buChar char="•"/>
            </a:pPr>
            <a:r>
              <a:rPr lang="it-IT" sz="1800" b="1" dirty="0" smtClean="0"/>
              <a:t> schierarsi con decisione a tutela della vittima in casi di </a:t>
            </a:r>
            <a:r>
              <a:rPr lang="it-IT" sz="1800" b="1" dirty="0" smtClean="0">
                <a:solidFill>
                  <a:srgbClr val="FF0000"/>
                </a:solidFill>
              </a:rPr>
              <a:t>bullismo</a:t>
            </a:r>
            <a:r>
              <a:rPr lang="it-IT" sz="1800" b="1" dirty="0" smtClean="0"/>
              <a:t>, anche psicologico e sottile (</a:t>
            </a:r>
            <a:r>
              <a:rPr lang="it-IT" sz="1800" b="1" i="1" dirty="0" smtClean="0"/>
              <a:t>es. scherno e derisioni</a:t>
            </a:r>
            <a:r>
              <a:rPr lang="it-IT" sz="1800" b="1" dirty="0" smtClean="0"/>
              <a:t>);</a:t>
            </a:r>
          </a:p>
          <a:p>
            <a:pPr>
              <a:buFont typeface="Arial" pitchFamily="34" charset="0"/>
              <a:buChar char="•"/>
            </a:pPr>
            <a:r>
              <a:rPr lang="it-IT" sz="1800" b="1" dirty="0" smtClean="0"/>
              <a:t> </a:t>
            </a:r>
            <a:r>
              <a:rPr lang="it-IT" sz="1800" b="1" dirty="0" smtClean="0">
                <a:solidFill>
                  <a:srgbClr val="FF0000"/>
                </a:solidFill>
              </a:rPr>
              <a:t>dimostrarsi flessibile </a:t>
            </a:r>
            <a:r>
              <a:rPr lang="it-IT" sz="1800" b="1" dirty="0" smtClean="0"/>
              <a:t>sulle forme di istruzione alternative (</a:t>
            </a:r>
            <a:r>
              <a:rPr lang="it-IT" sz="1800" b="1" i="1" dirty="0" smtClean="0"/>
              <a:t>es. test online o al di fuori dell’orario scolastico, educazione domiciliare e parentale</a:t>
            </a:r>
            <a:r>
              <a:rPr lang="it-IT" sz="1800" b="1" dirty="0" smtClean="0"/>
              <a:t>).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9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3606798"/>
            <a:ext cx="6357982" cy="249164"/>
          </a:xfrm>
        </p:spPr>
        <p:txBody>
          <a:bodyPr/>
          <a:lstStyle/>
          <a:p>
            <a:r>
              <a:rPr lang="it-IT" sz="2000" b="1" dirty="0" err="1" smtClean="0">
                <a:latin typeface="Nunito" pitchFamily="2" charset="0"/>
              </a:rPr>
              <a:t>#HikikomoriParliamone</a:t>
            </a:r>
            <a:endParaRPr lang="it-IT" sz="2000" b="1" dirty="0">
              <a:latin typeface="Nunito" pitchFamily="2" charset="0"/>
            </a:endParaRPr>
          </a:p>
        </p:txBody>
      </p:sp>
      <p:pic>
        <p:nvPicPr>
          <p:cNvPr id="10" name="Immagine 9" descr="Facebook-Home-Log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3697" y="3949701"/>
            <a:ext cx="500066" cy="500066"/>
          </a:xfrm>
          <a:prstGeom prst="rect">
            <a:avLst/>
          </a:prstGeom>
        </p:spPr>
      </p:pic>
      <p:pic>
        <p:nvPicPr>
          <p:cNvPr id="11" name="Immagine 10" descr="instagram-colourful-icon.png"/>
          <p:cNvPicPr>
            <a:picLocks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9491" y="3949700"/>
            <a:ext cx="500400" cy="500400"/>
          </a:xfrm>
          <a:prstGeom prst="rect">
            <a:avLst/>
          </a:prstGeom>
        </p:spPr>
      </p:pic>
      <p:pic>
        <p:nvPicPr>
          <p:cNvPr id="12" name="Immagine 11" descr="Twitterbir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40995" y="3949701"/>
            <a:ext cx="500400" cy="499575"/>
          </a:xfrm>
          <a:prstGeom prst="rect">
            <a:avLst/>
          </a:prstGeom>
        </p:spPr>
      </p:pic>
      <p:pic>
        <p:nvPicPr>
          <p:cNvPr id="13" name="Immagine 12" descr="YouTube_Play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12499" y="3949701"/>
            <a:ext cx="500400" cy="499574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797147" y="2101845"/>
            <a:ext cx="65067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6600" b="1" dirty="0" err="1" smtClean="0">
                <a:ln w="38100">
                  <a:noFill/>
                </a:ln>
              </a:rPr>
              <a:t>Hikikomoriitalia.it</a:t>
            </a:r>
            <a:endParaRPr lang="it-IT" sz="6600" b="1" dirty="0">
              <a:ln w="38100">
                <a:noFill/>
              </a:ln>
            </a:endParaRPr>
          </a:p>
        </p:txBody>
      </p:sp>
      <p:pic>
        <p:nvPicPr>
          <p:cNvPr id="20" name="Immagine 19" descr="Pittogramma-Logo-Hikiko.png"/>
          <p:cNvPicPr>
            <a:picLocks noChangeAspect="1"/>
          </p:cNvPicPr>
          <p:nvPr/>
        </p:nvPicPr>
        <p:blipFill>
          <a:blip r:embed="rId7"/>
          <a:srcRect b="25964"/>
          <a:stretch>
            <a:fillRect/>
          </a:stretch>
        </p:blipFill>
        <p:spPr>
          <a:xfrm>
            <a:off x="2193118" y="268273"/>
            <a:ext cx="3714776" cy="213971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IL PROGETTO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HIKIKOMORI ITALIA</a:t>
            </a:r>
            <a:endParaRPr lang="it-IT" sz="2400" dirty="0">
              <a:solidFill>
                <a:srgbClr val="70A47E"/>
              </a:solidFill>
              <a:latin typeface="Nunito ExtraBold" pitchFamily="2" charset="0"/>
            </a:endParaRPr>
          </a:p>
        </p:txBody>
      </p:sp>
      <p:sp>
        <p:nvSpPr>
          <p:cNvPr id="9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10" name="Immagine 9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5779305" y="3306770"/>
            <a:ext cx="716501" cy="696901"/>
          </a:xfrm>
          <a:prstGeom prst="rect">
            <a:avLst/>
          </a:prstGeom>
          <a:effectLst/>
        </p:spPr>
      </p:pic>
      <p:sp>
        <p:nvSpPr>
          <p:cNvPr id="14" name="Freccia a destra 13"/>
          <p:cNvSpPr/>
          <p:nvPr/>
        </p:nvSpPr>
        <p:spPr>
          <a:xfrm>
            <a:off x="845321" y="2420944"/>
            <a:ext cx="6429420" cy="642942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Elaborazione 14"/>
          <p:cNvSpPr/>
          <p:nvPr/>
        </p:nvSpPr>
        <p:spPr>
          <a:xfrm>
            <a:off x="1407300" y="2592390"/>
            <a:ext cx="76201" cy="7143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CasellaDiTesto 15"/>
          <p:cNvSpPr txBox="1"/>
          <p:nvPr/>
        </p:nvSpPr>
        <p:spPr>
          <a:xfrm>
            <a:off x="692920" y="3378208"/>
            <a:ext cx="150019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Febbraio 2013</a:t>
            </a:r>
          </a:p>
          <a:p>
            <a:pPr algn="ctr"/>
            <a:r>
              <a:rPr lang="it-IT" dirty="0" smtClean="0">
                <a:latin typeface="Nunito Black" pitchFamily="2" charset="0"/>
              </a:rPr>
              <a:t>NASCITA SITO</a:t>
            </a:r>
          </a:p>
          <a:p>
            <a:pPr algn="ctr"/>
            <a:r>
              <a:rPr lang="it-IT" sz="1100" dirty="0" err="1" smtClean="0">
                <a:latin typeface="Nunito Black" pitchFamily="2" charset="0"/>
              </a:rPr>
              <a:t>hikikomoriitalia.it</a:t>
            </a:r>
            <a:endParaRPr lang="it-IT" sz="1100" dirty="0" smtClean="0">
              <a:latin typeface="Nunito Black" pitchFamily="2" charset="0"/>
            </a:endParaRPr>
          </a:p>
          <a:p>
            <a:pPr algn="ctr"/>
            <a:endParaRPr lang="it-IT" sz="1800" dirty="0">
              <a:latin typeface="Nunito ExtraBold" pitchFamily="2" charset="0"/>
            </a:endParaRPr>
          </a:p>
        </p:txBody>
      </p:sp>
      <p:sp>
        <p:nvSpPr>
          <p:cNvPr id="17" name="Elaborazione 16"/>
          <p:cNvSpPr/>
          <p:nvPr/>
        </p:nvSpPr>
        <p:spPr>
          <a:xfrm>
            <a:off x="3407564" y="2163762"/>
            <a:ext cx="76201" cy="7143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1774018" y="1396994"/>
            <a:ext cx="22145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Settembre 2016</a:t>
            </a:r>
          </a:p>
          <a:p>
            <a:pPr algn="ctr"/>
            <a:r>
              <a:rPr lang="it-IT" dirty="0" smtClean="0">
                <a:latin typeface="Nunito Black" pitchFamily="2" charset="0"/>
              </a:rPr>
              <a:t>NASCITA GRUPPI</a:t>
            </a:r>
          </a:p>
          <a:p>
            <a:pPr algn="ctr"/>
            <a:r>
              <a:rPr lang="it-IT" dirty="0" smtClean="0">
                <a:latin typeface="Nunito Black" pitchFamily="2" charset="0"/>
              </a:rPr>
              <a:t>GENITORI E RAGAZZI</a:t>
            </a:r>
          </a:p>
        </p:txBody>
      </p:sp>
      <p:sp>
        <p:nvSpPr>
          <p:cNvPr id="20" name="Elaborazione 19"/>
          <p:cNvSpPr/>
          <p:nvPr/>
        </p:nvSpPr>
        <p:spPr>
          <a:xfrm>
            <a:off x="6117421" y="2159002"/>
            <a:ext cx="76201" cy="7143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CasellaDiTesto 20"/>
          <p:cNvSpPr txBox="1"/>
          <p:nvPr/>
        </p:nvSpPr>
        <p:spPr>
          <a:xfrm>
            <a:off x="3955255" y="3330582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Febbraio 2017</a:t>
            </a:r>
          </a:p>
          <a:p>
            <a:pPr algn="ctr"/>
            <a:r>
              <a:rPr lang="it-IT" dirty="0" smtClean="0">
                <a:latin typeface="Nunito Black" pitchFamily="2" charset="0"/>
              </a:rPr>
              <a:t>NASCITA ASSOCIAZIONE</a:t>
            </a:r>
          </a:p>
          <a:p>
            <a:pPr algn="ctr"/>
            <a:endParaRPr lang="it-IT" dirty="0">
              <a:latin typeface="Nunito ExtraBold" pitchFamily="2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5083972" y="1377944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Ottobre 2017</a:t>
            </a:r>
          </a:p>
          <a:p>
            <a:pPr algn="ctr"/>
            <a:r>
              <a:rPr lang="it-IT" dirty="0" smtClean="0">
                <a:latin typeface="Nunito Black" pitchFamily="2" charset="0"/>
              </a:rPr>
              <a:t>VOTAZIONE</a:t>
            </a:r>
          </a:p>
          <a:p>
            <a:pPr algn="ctr"/>
            <a:r>
              <a:rPr lang="it-IT" dirty="0" smtClean="0">
                <a:latin typeface="Nunito Black" pitchFamily="2" charset="0"/>
              </a:rPr>
              <a:t>REGOLAMENTO</a:t>
            </a:r>
          </a:p>
          <a:p>
            <a:pPr algn="ctr"/>
            <a:endParaRPr lang="it-IT" dirty="0">
              <a:latin typeface="Nunito ExtraBold" pitchFamily="2" charset="0"/>
            </a:endParaRPr>
          </a:p>
        </p:txBody>
      </p:sp>
      <p:sp>
        <p:nvSpPr>
          <p:cNvPr id="23" name="Elaborazione 22"/>
          <p:cNvSpPr/>
          <p:nvPr/>
        </p:nvSpPr>
        <p:spPr>
          <a:xfrm>
            <a:off x="4979200" y="2592390"/>
            <a:ext cx="76201" cy="714380"/>
          </a:xfrm>
          <a:prstGeom prst="flowChartProcess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7" name="Immagine 26" descr="Facebook-Home-Logo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79055" y="1444606"/>
            <a:ext cx="600079" cy="600079"/>
          </a:xfrm>
          <a:prstGeom prst="rect">
            <a:avLst/>
          </a:prstGeom>
          <a:effectLst/>
        </p:spPr>
      </p:pic>
      <p:pic>
        <p:nvPicPr>
          <p:cNvPr id="28" name="Immagine 27" descr="verific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08026" y="1449382"/>
            <a:ext cx="625463" cy="625463"/>
          </a:xfrm>
          <a:prstGeom prst="rect">
            <a:avLst/>
          </a:prstGeom>
          <a:effectLst/>
        </p:spPr>
      </p:pic>
      <p:pic>
        <p:nvPicPr>
          <p:cNvPr id="29" name="Immagine 28" descr="social-349520_960_72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2193118" y="3434276"/>
            <a:ext cx="642942" cy="56939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01013" cy="4679950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I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NUMERI</a:t>
            </a:r>
            <a:r>
              <a:rPr lang="it-IT" sz="2400" dirty="0" smtClean="0">
                <a:latin typeface="Nunito ExtraBold" pitchFamily="2" charset="0"/>
              </a:rPr>
              <a:t> DELL’ASSOCIAZIONE</a:t>
            </a:r>
            <a:endParaRPr lang="it-IT" sz="2400" dirty="0">
              <a:solidFill>
                <a:srgbClr val="70A47E"/>
              </a:solidFill>
              <a:latin typeface="Nunito ExtraBold" pitchFamily="2" charset="0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907234" y="1839909"/>
            <a:ext cx="23294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70A47E"/>
                </a:solidFill>
                <a:latin typeface="Nunito ExtraBold" pitchFamily="2" charset="0"/>
              </a:rPr>
              <a:t>300.000+</a:t>
            </a:r>
          </a:p>
          <a:p>
            <a:pPr algn="ctr"/>
            <a:r>
              <a:rPr lang="it-IT" sz="1600" b="1" dirty="0" smtClean="0">
                <a:latin typeface="Nunito" pitchFamily="2" charset="0"/>
              </a:rPr>
              <a:t>Visualizzazioni del sito</a:t>
            </a:r>
            <a:endParaRPr lang="it-IT" sz="1600" b="1" dirty="0">
              <a:latin typeface="Nunito" pitchFamily="2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78619" y="3340106"/>
            <a:ext cx="29851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70A47E"/>
                </a:solidFill>
                <a:latin typeface="Nunito ExtraBold" pitchFamily="2" charset="0"/>
              </a:rPr>
              <a:t>600+</a:t>
            </a:r>
          </a:p>
          <a:p>
            <a:pPr algn="ctr"/>
            <a:r>
              <a:rPr lang="it-IT" sz="1600" b="1" dirty="0" smtClean="0">
                <a:latin typeface="Nunito" pitchFamily="2" charset="0"/>
              </a:rPr>
              <a:t>Genitori nel gruppo </a:t>
            </a:r>
            <a:r>
              <a:rPr lang="it-IT" sz="1600" b="1" dirty="0" err="1" smtClean="0">
                <a:latin typeface="Nunito" pitchFamily="2" charset="0"/>
              </a:rPr>
              <a:t>Facebook</a:t>
            </a:r>
            <a:endParaRPr lang="it-IT" sz="1600" b="1" dirty="0">
              <a:latin typeface="Nunito" pitchFamily="2" charset="0"/>
            </a:endParaRPr>
          </a:p>
        </p:txBody>
      </p:sp>
      <p:pic>
        <p:nvPicPr>
          <p:cNvPr id="14" name="Immagine 13" descr="view-51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3052" y="1196967"/>
            <a:ext cx="618750" cy="618750"/>
          </a:xfrm>
          <a:prstGeom prst="rect">
            <a:avLst/>
          </a:prstGeom>
        </p:spPr>
      </p:pic>
      <p:pic>
        <p:nvPicPr>
          <p:cNvPr id="16" name="Immagine 15" descr="img_425973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3052" y="2768603"/>
            <a:ext cx="706326" cy="485779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4355309" y="3330580"/>
            <a:ext cx="30251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70A47E"/>
                </a:solidFill>
                <a:latin typeface="Nunito ExtraBold" pitchFamily="2" charset="0"/>
              </a:rPr>
              <a:t>500+</a:t>
            </a:r>
          </a:p>
          <a:p>
            <a:pPr algn="ctr"/>
            <a:r>
              <a:rPr lang="it-IT" sz="1600" b="1" dirty="0" smtClean="0">
                <a:latin typeface="Nunito" pitchFamily="2" charset="0"/>
              </a:rPr>
              <a:t>Ragazzi nella chat e nel forum</a:t>
            </a:r>
            <a:endParaRPr lang="it-IT" sz="1600" b="1" dirty="0">
              <a:latin typeface="Nunito" pitchFamily="2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4617248" y="1839908"/>
            <a:ext cx="26260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rgbClr val="70A47E"/>
                </a:solidFill>
                <a:latin typeface="Nunito ExtraBold" pitchFamily="2" charset="0"/>
              </a:rPr>
              <a:t>5.000+</a:t>
            </a:r>
          </a:p>
          <a:p>
            <a:pPr algn="ctr"/>
            <a:r>
              <a:rPr lang="it-IT" sz="1600" b="1" dirty="0" err="1" smtClean="0">
                <a:latin typeface="Nunito" pitchFamily="2" charset="0"/>
              </a:rPr>
              <a:t>Followers</a:t>
            </a:r>
            <a:r>
              <a:rPr lang="it-IT" sz="1600" b="1" dirty="0" smtClean="0">
                <a:latin typeface="Nunito" pitchFamily="2" charset="0"/>
              </a:rPr>
              <a:t> sui canali social</a:t>
            </a:r>
            <a:endParaRPr lang="it-IT" sz="1600" b="1" dirty="0">
              <a:latin typeface="Nunito" pitchFamily="2" charset="0"/>
            </a:endParaRPr>
          </a:p>
        </p:txBody>
      </p:sp>
      <p:pic>
        <p:nvPicPr>
          <p:cNvPr id="22" name="Immagine 21" descr="friends-8eac5a6e71ea90fc063721889a643829941c19926adf0e7e51dcc2f0abbec9c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03066" y="1196966"/>
            <a:ext cx="676280" cy="676280"/>
          </a:xfrm>
          <a:prstGeom prst="rect">
            <a:avLst/>
          </a:prstGeom>
        </p:spPr>
      </p:pic>
      <p:pic>
        <p:nvPicPr>
          <p:cNvPr id="23" name="Immagine 22" descr="ma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93554" y="2759077"/>
            <a:ext cx="515343" cy="515343"/>
          </a:xfrm>
          <a:prstGeom prst="rect">
            <a:avLst/>
          </a:prstGeom>
        </p:spPr>
      </p:pic>
      <p:pic>
        <p:nvPicPr>
          <p:cNvPr id="27" name="Immagine 26" descr="Pittogramma-Logo-Hikiko.png"/>
          <p:cNvPicPr>
            <a:picLocks noChangeAspect="1"/>
          </p:cNvPicPr>
          <p:nvPr/>
        </p:nvPicPr>
        <p:blipFill>
          <a:blip r:embed="rId7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bg1"/>
                </a:solidFill>
                <a:latin typeface="Nunito ExtraBold" pitchFamily="2" charset="0"/>
              </a:rPr>
              <a:t>PARLANO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 </a:t>
            </a:r>
            <a:r>
              <a:rPr lang="it-IT" sz="2400" dirty="0" err="1" smtClean="0">
                <a:solidFill>
                  <a:srgbClr val="70A47E"/>
                </a:solidFill>
                <a:latin typeface="Nunito ExtraBold" pitchFamily="2" charset="0"/>
              </a:rPr>
              <a:t>DI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 NOI</a:t>
            </a:r>
            <a:endParaRPr lang="it-IT" sz="2400" dirty="0">
              <a:solidFill>
                <a:srgbClr val="70A47E"/>
              </a:solidFill>
              <a:latin typeface="Nunito ExtraBold" pitchFamily="2" charset="0"/>
            </a:endParaRPr>
          </a:p>
        </p:txBody>
      </p:sp>
      <p:pic>
        <p:nvPicPr>
          <p:cNvPr id="10" name="Immagine 9" descr="1200px-Mediaset_TGCom2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832" y="1258881"/>
            <a:ext cx="1464816" cy="526113"/>
          </a:xfrm>
          <a:prstGeom prst="rect">
            <a:avLst/>
          </a:prstGeom>
        </p:spPr>
      </p:pic>
      <p:pic>
        <p:nvPicPr>
          <p:cNvPr id="11" name="Immagine 10" descr="RaiRadio3_RGB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21734" y="1325556"/>
            <a:ext cx="3257545" cy="586945"/>
          </a:xfrm>
          <a:prstGeom prst="rect">
            <a:avLst/>
          </a:prstGeom>
        </p:spPr>
      </p:pic>
      <p:pic>
        <p:nvPicPr>
          <p:cNvPr id="12" name="Immagine 11" descr="PRESADIRETTA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12611" y="1358894"/>
            <a:ext cx="1977172" cy="476873"/>
          </a:xfrm>
          <a:prstGeom prst="rect">
            <a:avLst/>
          </a:prstGeom>
        </p:spPr>
      </p:pic>
      <p:pic>
        <p:nvPicPr>
          <p:cNvPr id="13" name="Immagine 12" descr="logo-r24-new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732" y="1973261"/>
            <a:ext cx="1596523" cy="842964"/>
          </a:xfrm>
          <a:prstGeom prst="rect">
            <a:avLst/>
          </a:prstGeom>
        </p:spPr>
      </p:pic>
      <p:pic>
        <p:nvPicPr>
          <p:cNvPr id="14" name="Immagine 13" descr="logo_black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12611" y="2201862"/>
            <a:ext cx="2145425" cy="552447"/>
          </a:xfrm>
          <a:prstGeom prst="rect">
            <a:avLst/>
          </a:prstGeom>
        </p:spPr>
      </p:pic>
      <p:pic>
        <p:nvPicPr>
          <p:cNvPr id="15" name="Immagine 14" descr="NHK_World_Japan_satellite_tv_satshop_kent_sussex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097997" y="2197099"/>
            <a:ext cx="1938741" cy="474473"/>
          </a:xfrm>
          <a:prstGeom prst="rect">
            <a:avLst/>
          </a:prstGeom>
        </p:spPr>
      </p:pic>
      <p:pic>
        <p:nvPicPr>
          <p:cNvPr id="16" name="Immagine 15" descr="La_Repubblica_logo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92895" y="2949581"/>
            <a:ext cx="2121680" cy="473298"/>
          </a:xfrm>
          <a:prstGeom prst="rect">
            <a:avLst/>
          </a:prstGeom>
        </p:spPr>
      </p:pic>
      <p:pic>
        <p:nvPicPr>
          <p:cNvPr id="17" name="Immagine 16" descr="rai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3882" y="3654435"/>
            <a:ext cx="1428760" cy="739811"/>
          </a:xfrm>
          <a:prstGeom prst="rect">
            <a:avLst/>
          </a:prstGeom>
        </p:spPr>
      </p:pic>
      <p:pic>
        <p:nvPicPr>
          <p:cNvPr id="18" name="Immagine 17" descr="LA7_logo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22186" y="2916242"/>
            <a:ext cx="1152542" cy="873273"/>
          </a:xfrm>
          <a:prstGeom prst="rect">
            <a:avLst/>
          </a:prstGeom>
        </p:spPr>
      </p:pic>
      <p:pic>
        <p:nvPicPr>
          <p:cNvPr id="19" name="Immagine 18" descr="download (3)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06917" y="2959106"/>
            <a:ext cx="1720900" cy="509587"/>
          </a:xfrm>
          <a:prstGeom prst="rect">
            <a:avLst/>
          </a:prstGeom>
        </p:spPr>
      </p:pic>
      <p:pic>
        <p:nvPicPr>
          <p:cNvPr id="20" name="Immagine 19" descr="fanpageit-marchio-trasparente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760249" y="3863986"/>
            <a:ext cx="1835928" cy="611976"/>
          </a:xfrm>
          <a:prstGeom prst="rect">
            <a:avLst/>
          </a:prstGeom>
        </p:spPr>
      </p:pic>
      <p:pic>
        <p:nvPicPr>
          <p:cNvPr id="29" name="Immagine 28" descr="Logo_Rai_2_2010.svg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407564" y="3663959"/>
            <a:ext cx="1428760" cy="7367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GLI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OBIETTIVI</a:t>
            </a:r>
            <a:r>
              <a:rPr lang="it-IT" sz="2400" dirty="0" smtClean="0">
                <a:latin typeface="Nunito ExtraBold" pitchFamily="2" charset="0"/>
              </a:rPr>
              <a:t> DELL’ASSOCIAZIONE</a:t>
            </a:r>
            <a:endParaRPr lang="it-IT" sz="2400" dirty="0">
              <a:latin typeface="Nunito ExtraBold" pitchFamily="2" charset="0"/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2202637" y="1620831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Nunito ExtraBold" pitchFamily="2" charset="0"/>
              </a:rPr>
              <a:t>INFORMARE E SENSIBILIZZARE</a:t>
            </a:r>
            <a:endParaRPr lang="it-IT" sz="1800" dirty="0">
              <a:latin typeface="Nunito ExtraBold" pitchFamily="2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2202636" y="2339971"/>
            <a:ext cx="5419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Nunito ExtraBold" pitchFamily="2" charset="0"/>
              </a:rPr>
              <a:t>CREARE UNA RETE NAZIONALE AL FINE </a:t>
            </a:r>
            <a:r>
              <a:rPr lang="it-IT" sz="1800" dirty="0" err="1" smtClean="0">
                <a:latin typeface="Nunito ExtraBold" pitchFamily="2" charset="0"/>
              </a:rPr>
              <a:t>DI</a:t>
            </a:r>
            <a:r>
              <a:rPr lang="it-IT" sz="1800" dirty="0" smtClean="0">
                <a:latin typeface="Nunito ExtraBold" pitchFamily="2" charset="0"/>
              </a:rPr>
              <a:t> CONDIVIDERE ESPERIENZE E BUONE PRASSI</a:t>
            </a:r>
            <a:endParaRPr lang="it-IT" sz="1800" dirty="0">
              <a:latin typeface="Nunito ExtraBold" pitchFamily="2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2202636" y="3263900"/>
            <a:ext cx="48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Nunito ExtraBold" pitchFamily="2" charset="0"/>
              </a:rPr>
              <a:t>PROMUOVERE INIZIATIVE LOCALI E NAZIONALI </a:t>
            </a:r>
            <a:r>
              <a:rPr lang="it-IT" sz="1800" dirty="0" err="1" smtClean="0">
                <a:latin typeface="Nunito ExtraBold" pitchFamily="2" charset="0"/>
              </a:rPr>
              <a:t>DI</a:t>
            </a:r>
            <a:r>
              <a:rPr lang="it-IT" sz="1800" dirty="0" smtClean="0">
                <a:latin typeface="Nunito ExtraBold" pitchFamily="2" charset="0"/>
              </a:rPr>
              <a:t> AIUTO DIRETTO</a:t>
            </a:r>
            <a:endParaRPr lang="it-IT" sz="1800" dirty="0">
              <a:latin typeface="Nunito ExtraBold" pitchFamily="2" charset="0"/>
            </a:endParaRPr>
          </a:p>
        </p:txBody>
      </p:sp>
      <p:pic>
        <p:nvPicPr>
          <p:cNvPr id="12" name="Immagine 11" descr="detail-icon-png-buy-this-icon-for--0-99-1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996" y="1382706"/>
            <a:ext cx="768339" cy="768339"/>
          </a:xfrm>
          <a:prstGeom prst="rect">
            <a:avLst/>
          </a:prstGeom>
        </p:spPr>
      </p:pic>
      <p:pic>
        <p:nvPicPr>
          <p:cNvPr id="14" name="Immagine 13" descr="seo-social-web-network-internet_66_icon-icons.com_6154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5859" y="2268537"/>
            <a:ext cx="712586" cy="823576"/>
          </a:xfrm>
          <a:prstGeom prst="rect">
            <a:avLst/>
          </a:prstGeom>
        </p:spPr>
      </p:pic>
      <p:pic>
        <p:nvPicPr>
          <p:cNvPr id="15" name="Immagine 14" descr="icon-hands-300x30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8234" y="3197231"/>
            <a:ext cx="785808" cy="785808"/>
          </a:xfrm>
          <a:prstGeom prst="rect">
            <a:avLst/>
          </a:prstGeom>
        </p:spPr>
      </p:pic>
      <p:pic>
        <p:nvPicPr>
          <p:cNvPr id="16" name="Immagine 15" descr="market-objective-optimization-seo-target-icon--2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9965" y="363524"/>
            <a:ext cx="873952" cy="873952"/>
          </a:xfrm>
          <a:prstGeom prst="rect">
            <a:avLst/>
          </a:prstGeom>
        </p:spPr>
      </p:pic>
      <p:pic>
        <p:nvPicPr>
          <p:cNvPr id="17" name="Immagine 16" descr="Pittogramma-Logo-Hikiko.png"/>
          <p:cNvPicPr>
            <a:picLocks noChangeAspect="1"/>
          </p:cNvPicPr>
          <p:nvPr/>
        </p:nvPicPr>
        <p:blipFill>
          <a:blip r:embed="rId7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COS’È</a:t>
            </a:r>
            <a:r>
              <a:rPr lang="it-IT" sz="2400" dirty="0" smtClean="0"/>
              <a:t> </a:t>
            </a:r>
            <a:r>
              <a:rPr lang="it-IT" sz="2400" dirty="0" smtClean="0">
                <a:latin typeface="Nunito ExtraBold" pitchFamily="2" charset="0"/>
              </a:rPr>
              <a:t>L’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HIKIKOMORI</a:t>
            </a:r>
            <a:r>
              <a:rPr lang="it-IT" sz="2400" dirty="0" smtClean="0">
                <a:latin typeface="Nunito ExtraBold" pitchFamily="2" charset="0"/>
              </a:rPr>
              <a:t>?</a:t>
            </a:r>
            <a:endParaRPr lang="it-IT" sz="2400" dirty="0">
              <a:latin typeface="Nunito ExtraBold" pitchFamily="2" charset="0"/>
            </a:endParaRPr>
          </a:p>
        </p:txBody>
      </p:sp>
      <p:sp>
        <p:nvSpPr>
          <p:cNvPr id="10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12" name="Immagine 11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621482" y="1982785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latin typeface="Nunito ExtraBold" pitchFamily="2" charset="0"/>
              </a:rPr>
              <a:t>È un termine giapponese che significa letteralmente “stare in disparte” e viene utilizzato per riferirsi a coloro che rifiutano le </a:t>
            </a:r>
            <a:r>
              <a:rPr lang="it-IT" sz="2000" dirty="0" smtClean="0">
                <a:solidFill>
                  <a:srgbClr val="FF0000"/>
                </a:solidFill>
                <a:latin typeface="Nunito ExtraBold" pitchFamily="2" charset="0"/>
              </a:rPr>
              <a:t>relazioni sociali dirette</a:t>
            </a:r>
            <a:r>
              <a:rPr lang="it-IT" sz="2000" dirty="0" smtClean="0">
                <a:latin typeface="Nunito ExtraBold" pitchFamily="2" charset="0"/>
              </a:rPr>
              <a:t>, isolandosi all’interno della propria abitazione.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PERCHÈ UN 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HIKIKOMORI</a:t>
            </a:r>
            <a:r>
              <a:rPr lang="it-IT" sz="2400" dirty="0" smtClean="0">
                <a:latin typeface="Nunito ExtraBold" pitchFamily="2" charset="0"/>
              </a:rPr>
              <a:t> SI ISOLA?</a:t>
            </a:r>
            <a:endParaRPr lang="it-IT" sz="2400" dirty="0">
              <a:latin typeface="Nunito ExtraBold" pitchFamily="2" charset="0"/>
            </a:endParaRPr>
          </a:p>
        </p:txBody>
      </p:sp>
      <p:sp>
        <p:nvSpPr>
          <p:cNvPr id="10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12" name="Immagine 11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  <p:sp>
        <p:nvSpPr>
          <p:cNvPr id="13" name="CasellaDiTesto 12"/>
          <p:cNvSpPr txBox="1"/>
          <p:nvPr/>
        </p:nvSpPr>
        <p:spPr>
          <a:xfrm>
            <a:off x="550044" y="1268405"/>
            <a:ext cx="7143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2000" dirty="0" smtClean="0">
              <a:latin typeface="Nunito ExtraBold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800" dirty="0" smtClean="0">
                <a:latin typeface="Nunito ExtraBold" pitchFamily="2" charset="0"/>
              </a:rPr>
              <a:t>Per fuggire dalle </a:t>
            </a:r>
            <a:r>
              <a:rPr lang="it-IT" sz="1800" dirty="0" smtClean="0">
                <a:solidFill>
                  <a:srgbClr val="FF0000"/>
                </a:solidFill>
                <a:latin typeface="Nunito ExtraBold" pitchFamily="2" charset="0"/>
              </a:rPr>
              <a:t>forti pressioni </a:t>
            </a:r>
            <a:r>
              <a:rPr lang="it-IT" sz="1800" dirty="0" smtClean="0">
                <a:latin typeface="Nunito ExtraBold" pitchFamily="2" charset="0"/>
              </a:rPr>
              <a:t>di realizzazione sociale.</a:t>
            </a:r>
          </a:p>
          <a:p>
            <a:pPr marL="342900" indent="-342900">
              <a:buFont typeface="+mj-lt"/>
              <a:buAutoNum type="arabicPeriod"/>
            </a:pPr>
            <a:endParaRPr lang="it-IT" sz="1800" dirty="0" smtClean="0">
              <a:latin typeface="Nunito ExtraBold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800" dirty="0" smtClean="0">
                <a:latin typeface="Nunito ExtraBold" pitchFamily="2" charset="0"/>
              </a:rPr>
              <a:t>Come </a:t>
            </a:r>
            <a:r>
              <a:rPr lang="it-IT" sz="1800" dirty="0" smtClean="0">
                <a:solidFill>
                  <a:srgbClr val="FF0000"/>
                </a:solidFill>
                <a:latin typeface="Nunito ExtraBold" pitchFamily="2" charset="0"/>
              </a:rPr>
              <a:t>rifiuto dei dogmi sociali </a:t>
            </a:r>
            <a:r>
              <a:rPr lang="it-IT" sz="1800" dirty="0" smtClean="0">
                <a:latin typeface="Nunito ExtraBold" pitchFamily="2" charset="0"/>
              </a:rPr>
              <a:t>e delle dinamiche tipiche della società moderna.</a:t>
            </a:r>
          </a:p>
          <a:p>
            <a:pPr marL="342900" indent="-342900">
              <a:buFont typeface="+mj-lt"/>
              <a:buAutoNum type="arabicPeriod"/>
            </a:pPr>
            <a:endParaRPr lang="it-IT" sz="1800" dirty="0" smtClean="0">
              <a:latin typeface="Nunito ExtraBold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it-IT" sz="1800" dirty="0" smtClean="0">
                <a:latin typeface="Nunito ExtraBold" pitchFamily="2" charset="0"/>
              </a:rPr>
              <a:t>Come </a:t>
            </a:r>
            <a:r>
              <a:rPr lang="it-IT" sz="1800" dirty="0" smtClean="0">
                <a:solidFill>
                  <a:srgbClr val="FF0000"/>
                </a:solidFill>
                <a:latin typeface="Nunito ExtraBold" pitchFamily="2" charset="0"/>
              </a:rPr>
              <a:t>reazione sintomatica </a:t>
            </a:r>
            <a:r>
              <a:rPr lang="it-IT" sz="1800" dirty="0" smtClean="0">
                <a:latin typeface="Nunito ExtraBold" pitchFamily="2" charset="0"/>
              </a:rPr>
              <a:t>a una situazione di grandi difficoltà famigliari, scolastiche o sociali.</a:t>
            </a:r>
          </a:p>
          <a:p>
            <a:pPr algn="ctr"/>
            <a:endParaRPr lang="it-IT" sz="1800" dirty="0" smtClean="0">
              <a:latin typeface="Nunito ExtraBold" pitchFamily="2" charset="0"/>
            </a:endParaRPr>
          </a:p>
          <a:p>
            <a:pPr algn="ctr"/>
            <a:r>
              <a:rPr lang="it-IT" sz="1800" dirty="0" smtClean="0">
                <a:latin typeface="Nunito ExtraBold" pitchFamily="2" charset="0"/>
              </a:rPr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bg1"/>
                </a:solidFill>
                <a:latin typeface="Nunito ExtraBold" pitchFamily="2" charset="0"/>
              </a:rPr>
              <a:t>IDENTIKIT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 HIKIKOMORI</a:t>
            </a:r>
            <a:endParaRPr lang="it-IT" sz="2400" dirty="0">
              <a:latin typeface="Nunito ExtraBold" pitchFamily="2" charset="0"/>
            </a:endParaRPr>
          </a:p>
        </p:txBody>
      </p:sp>
      <p:sp>
        <p:nvSpPr>
          <p:cNvPr id="1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9" name="Immagine 8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  <p:pic>
        <p:nvPicPr>
          <p:cNvPr id="10" name="Immagine 9" descr="62572-200.png"/>
          <p:cNvPicPr>
            <a:picLocks noChangeAspect="1"/>
          </p:cNvPicPr>
          <p:nvPr/>
        </p:nvPicPr>
        <p:blipFill>
          <a:blip r:embed="rId4" cstate="print"/>
          <a:srcRect r="74202" b="68202"/>
          <a:stretch>
            <a:fillRect/>
          </a:stretch>
        </p:blipFill>
        <p:spPr>
          <a:xfrm>
            <a:off x="478606" y="1839909"/>
            <a:ext cx="1214446" cy="1143008"/>
          </a:xfrm>
          <a:prstGeom prst="rect">
            <a:avLst/>
          </a:prstGeom>
        </p:spPr>
      </p:pic>
      <p:pic>
        <p:nvPicPr>
          <p:cNvPr id="11" name="Immagine 10" descr="62572-200.png"/>
          <p:cNvPicPr>
            <a:picLocks noChangeAspect="1"/>
          </p:cNvPicPr>
          <p:nvPr/>
        </p:nvPicPr>
        <p:blipFill>
          <a:blip r:embed="rId5" cstate="print"/>
          <a:srcRect t="48913" r="72084" b="16678"/>
          <a:stretch>
            <a:fillRect/>
          </a:stretch>
        </p:blipFill>
        <p:spPr>
          <a:xfrm>
            <a:off x="5122076" y="1839909"/>
            <a:ext cx="1214446" cy="1143008"/>
          </a:xfrm>
          <a:prstGeom prst="rect">
            <a:avLst/>
          </a:prstGeom>
        </p:spPr>
      </p:pic>
      <p:pic>
        <p:nvPicPr>
          <p:cNvPr id="12" name="Immagine 11" descr="62572-200.png"/>
          <p:cNvPicPr>
            <a:picLocks noChangeAspect="1"/>
          </p:cNvPicPr>
          <p:nvPr/>
        </p:nvPicPr>
        <p:blipFill>
          <a:blip r:embed="rId6" cstate="print"/>
          <a:srcRect l="66318" b="69031"/>
          <a:stretch>
            <a:fillRect/>
          </a:stretch>
        </p:blipFill>
        <p:spPr>
          <a:xfrm>
            <a:off x="1693052" y="1882772"/>
            <a:ext cx="1526292" cy="1071570"/>
          </a:xfrm>
          <a:prstGeom prst="rect">
            <a:avLst/>
          </a:prstGeom>
        </p:spPr>
      </p:pic>
      <p:pic>
        <p:nvPicPr>
          <p:cNvPr id="13" name="Immagine 12" descr="62572-200.png"/>
          <p:cNvPicPr>
            <a:picLocks noChangeAspect="1"/>
          </p:cNvPicPr>
          <p:nvPr/>
        </p:nvPicPr>
        <p:blipFill>
          <a:blip r:embed="rId7" cstate="print"/>
          <a:srcRect l="34847" r="39510" b="68516"/>
          <a:stretch>
            <a:fillRect/>
          </a:stretch>
        </p:blipFill>
        <p:spPr>
          <a:xfrm>
            <a:off x="3550440" y="1911347"/>
            <a:ext cx="1143008" cy="1071570"/>
          </a:xfrm>
          <a:prstGeom prst="rect">
            <a:avLst/>
          </a:prstGeom>
        </p:spPr>
      </p:pic>
      <p:pic>
        <p:nvPicPr>
          <p:cNvPr id="14" name="Immagine 13" descr="62572-200.png"/>
          <p:cNvPicPr>
            <a:picLocks noChangeAspect="1"/>
          </p:cNvPicPr>
          <p:nvPr/>
        </p:nvPicPr>
        <p:blipFill>
          <a:blip r:embed="rId8" cstate="print"/>
          <a:srcRect l="70981" t="50000" r="1045" b="14583"/>
          <a:stretch>
            <a:fillRect/>
          </a:stretch>
        </p:blipFill>
        <p:spPr>
          <a:xfrm>
            <a:off x="6603223" y="1839909"/>
            <a:ext cx="1182336" cy="1143008"/>
          </a:xfrm>
          <a:prstGeom prst="rect">
            <a:avLst/>
          </a:prstGeom>
        </p:spPr>
      </p:pic>
      <p:sp>
        <p:nvSpPr>
          <p:cNvPr id="20" name="CasellaDiTesto 19"/>
          <p:cNvSpPr txBox="1"/>
          <p:nvPr/>
        </p:nvSpPr>
        <p:spPr>
          <a:xfrm>
            <a:off x="440506" y="3140081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Nunito ExtraBold" pitchFamily="2" charset="0"/>
              </a:rPr>
              <a:t>MASCHIO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788304" y="3140081"/>
            <a:ext cx="14478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TRA I 14 E I 30</a:t>
            </a:r>
          </a:p>
          <a:p>
            <a:pPr algn="ctr"/>
            <a:r>
              <a:rPr lang="it-IT" dirty="0" smtClean="0">
                <a:latin typeface="Nunito ExtraBold" pitchFamily="2" charset="0"/>
              </a:rPr>
              <a:t>ANNI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3407564" y="3121031"/>
            <a:ext cx="1401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FIGLIO UNICO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4907762" y="3125793"/>
            <a:ext cx="14366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INTROVERSO,</a:t>
            </a:r>
            <a:br>
              <a:rPr lang="it-IT" dirty="0" smtClean="0">
                <a:latin typeface="Nunito ExtraBold" pitchFamily="2" charset="0"/>
              </a:rPr>
            </a:br>
            <a:r>
              <a:rPr lang="it-IT" dirty="0" smtClean="0">
                <a:latin typeface="Nunito ExtraBold" pitchFamily="2" charset="0"/>
              </a:rPr>
              <a:t>INTELLIGENTE</a:t>
            </a:r>
          </a:p>
          <a:p>
            <a:pPr algn="ctr"/>
            <a:r>
              <a:rPr lang="it-IT" dirty="0" smtClean="0">
                <a:latin typeface="Nunito ExtraBold" pitchFamily="2" charset="0"/>
              </a:rPr>
              <a:t>E SENSIBILE</a:t>
            </a:r>
          </a:p>
        </p:txBody>
      </p:sp>
      <p:sp>
        <p:nvSpPr>
          <p:cNvPr id="24" name="CasellaDiTesto 23"/>
          <p:cNvSpPr txBox="1"/>
          <p:nvPr/>
        </p:nvSpPr>
        <p:spPr>
          <a:xfrm>
            <a:off x="6393673" y="3116268"/>
            <a:ext cx="16273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smtClean="0">
                <a:latin typeface="Nunito ExtraBold" pitchFamily="2" charset="0"/>
              </a:rPr>
              <a:t>CRITICO E</a:t>
            </a:r>
          </a:p>
          <a:p>
            <a:pPr algn="ctr"/>
            <a:r>
              <a:rPr lang="it-IT" dirty="0" smtClean="0">
                <a:latin typeface="Nunito ExtraBold" pitchFamily="2" charset="0"/>
              </a:rPr>
              <a:t>NEGATIVO CON </a:t>
            </a:r>
          </a:p>
          <a:p>
            <a:pPr algn="ctr"/>
            <a:r>
              <a:rPr lang="it-IT" dirty="0" smtClean="0">
                <a:latin typeface="Nunito ExtraBold" pitchFamily="2" charset="0"/>
              </a:rPr>
              <a:t>LA SOCIETÀ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Immagine 3" descr="Stewarding Life-gray 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874"/>
            <a:ext cx="8101013" cy="47108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0" y="339711"/>
            <a:ext cx="8101013" cy="64294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latin typeface="Nunito ExtraBold" pitchFamily="2" charset="0"/>
              </a:rPr>
              <a:t>COSA </a:t>
            </a:r>
            <a:r>
              <a:rPr lang="it-IT" sz="2400" u="sng" dirty="0" smtClean="0">
                <a:latin typeface="Nunito ExtraBold" pitchFamily="2" charset="0"/>
              </a:rPr>
              <a:t>NON</a:t>
            </a:r>
            <a:r>
              <a:rPr lang="it-IT" sz="2400" dirty="0" smtClean="0">
                <a:latin typeface="Nunito ExtraBold" pitchFamily="2" charset="0"/>
              </a:rPr>
              <a:t> È</a:t>
            </a:r>
            <a:r>
              <a:rPr lang="it-IT" sz="2400" dirty="0" smtClean="0"/>
              <a:t> </a:t>
            </a:r>
            <a:r>
              <a:rPr lang="it-IT" sz="2400" dirty="0" smtClean="0">
                <a:latin typeface="Nunito ExtraBold" pitchFamily="2" charset="0"/>
              </a:rPr>
              <a:t>L’</a:t>
            </a:r>
            <a:r>
              <a:rPr lang="it-IT" sz="2400" dirty="0" smtClean="0">
                <a:solidFill>
                  <a:srgbClr val="70A47E"/>
                </a:solidFill>
                <a:latin typeface="Nunito ExtraBold" pitchFamily="2" charset="0"/>
              </a:rPr>
              <a:t>HIKIKOMORI</a:t>
            </a:r>
            <a:endParaRPr lang="it-IT" sz="2400" dirty="0">
              <a:latin typeface="Nunito ExtraBold" pitchFamily="2" charset="0"/>
            </a:endParaRPr>
          </a:p>
        </p:txBody>
      </p:sp>
      <p:sp>
        <p:nvSpPr>
          <p:cNvPr id="10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871515" y="4340239"/>
            <a:ext cx="6357982" cy="249164"/>
          </a:xfrm>
        </p:spPr>
        <p:txBody>
          <a:bodyPr/>
          <a:lstStyle/>
          <a:p>
            <a:r>
              <a:rPr lang="it-IT" sz="1100" b="1" dirty="0" err="1" smtClean="0">
                <a:latin typeface="Nunito" pitchFamily="2" charset="0"/>
              </a:rPr>
              <a:t>#HikikomoriParliamone</a:t>
            </a:r>
            <a:endParaRPr lang="it-IT" sz="1100" b="1" dirty="0">
              <a:latin typeface="Nunito" pitchFamily="2" charset="0"/>
            </a:endParaRPr>
          </a:p>
        </p:txBody>
      </p:sp>
      <p:pic>
        <p:nvPicPr>
          <p:cNvPr id="12" name="Immagine 11" descr="Pittogramma-Logo-Hikiko.png"/>
          <p:cNvPicPr>
            <a:picLocks noChangeAspect="1"/>
          </p:cNvPicPr>
          <p:nvPr/>
        </p:nvPicPr>
        <p:blipFill>
          <a:blip r:embed="rId3" cstate="print"/>
          <a:srcRect l="21500" r="20000" b="26864"/>
          <a:stretch>
            <a:fillRect/>
          </a:stretch>
        </p:blipFill>
        <p:spPr>
          <a:xfrm>
            <a:off x="7566241" y="4130189"/>
            <a:ext cx="496672" cy="483086"/>
          </a:xfrm>
          <a:prstGeom prst="rect">
            <a:avLst/>
          </a:prstGeom>
        </p:spPr>
      </p:pic>
      <p:pic>
        <p:nvPicPr>
          <p:cNvPr id="13" name="Immagine 12" descr="635132-2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785" y="1306506"/>
            <a:ext cx="785818" cy="785818"/>
          </a:xfrm>
          <a:prstGeom prst="rect">
            <a:avLst/>
          </a:prstGeom>
        </p:spPr>
      </p:pic>
      <p:pic>
        <p:nvPicPr>
          <p:cNvPr id="14" name="Immagine 13" descr="16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3909" y="2139949"/>
            <a:ext cx="982653" cy="982653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2121680" y="1544633"/>
            <a:ext cx="3413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Nunito ExtraBold" pitchFamily="2" charset="0"/>
              </a:rPr>
              <a:t>NON</a:t>
            </a:r>
            <a:r>
              <a:rPr lang="it-IT" sz="2400" b="1" dirty="0" smtClean="0">
                <a:latin typeface="Nunito ExtraBold" pitchFamily="2" charset="0"/>
              </a:rPr>
              <a:t> È DEPRESSIONE</a:t>
            </a:r>
            <a:endParaRPr lang="it-IT" sz="2400" b="1" dirty="0">
              <a:latin typeface="Nunito ExtraBold" pitchFamily="2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2107393" y="2478088"/>
            <a:ext cx="5408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Nunito ExtraBold" pitchFamily="2" charset="0"/>
              </a:rPr>
              <a:t>NON</a:t>
            </a:r>
            <a:r>
              <a:rPr lang="it-IT" sz="2400" b="1" dirty="0" smtClean="0">
                <a:latin typeface="Nunito ExtraBold" pitchFamily="2" charset="0"/>
              </a:rPr>
              <a:t> È DIPENDENZA DA INTERNET</a:t>
            </a:r>
            <a:endParaRPr lang="it-IT" sz="2400" b="1" dirty="0">
              <a:latin typeface="Nunito ExtraBold" pitchFamily="2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2121680" y="3449644"/>
            <a:ext cx="36118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latin typeface="Nunito ExtraBold" pitchFamily="2" charset="0"/>
              </a:rPr>
              <a:t>NON</a:t>
            </a:r>
            <a:r>
              <a:rPr lang="it-IT" sz="2400" b="1" dirty="0" smtClean="0">
                <a:latin typeface="Nunito ExtraBold" pitchFamily="2" charset="0"/>
              </a:rPr>
              <a:t> È FOBIA SOCIALE</a:t>
            </a:r>
            <a:endParaRPr lang="it-IT" sz="2400" b="1" dirty="0">
              <a:latin typeface="Nunito ExtraBold" pitchFamily="2" charset="0"/>
            </a:endParaRPr>
          </a:p>
        </p:txBody>
      </p:sp>
      <p:sp>
        <p:nvSpPr>
          <p:cNvPr id="20" name="Per 19"/>
          <p:cNvSpPr/>
          <p:nvPr/>
        </p:nvSpPr>
        <p:spPr>
          <a:xfrm>
            <a:off x="1045347" y="1663696"/>
            <a:ext cx="857256" cy="428628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Per 20"/>
          <p:cNvSpPr/>
          <p:nvPr/>
        </p:nvSpPr>
        <p:spPr>
          <a:xfrm>
            <a:off x="1045347" y="2568577"/>
            <a:ext cx="857256" cy="428628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2" name="Immagine 21" descr="1018408-20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5334" y="3054355"/>
            <a:ext cx="1055527" cy="1055527"/>
          </a:xfrm>
          <a:prstGeom prst="rect">
            <a:avLst/>
          </a:prstGeom>
        </p:spPr>
      </p:pic>
      <p:sp>
        <p:nvSpPr>
          <p:cNvPr id="23" name="Per 22"/>
          <p:cNvSpPr/>
          <p:nvPr/>
        </p:nvSpPr>
        <p:spPr>
          <a:xfrm>
            <a:off x="1050110" y="3554421"/>
            <a:ext cx="857256" cy="428628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</TotalTime>
  <Words>417</Words>
  <Application>Microsoft Macintosh PowerPoint</Application>
  <PresentationFormat>Personalizzato</PresentationFormat>
  <Paragraphs>81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Tema di Office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Marco</dc:creator>
  <cp:lastModifiedBy>Fulvio Buonomo</cp:lastModifiedBy>
  <cp:revision>112</cp:revision>
  <dcterms:created xsi:type="dcterms:W3CDTF">2017-09-24T09:45:38Z</dcterms:created>
  <dcterms:modified xsi:type="dcterms:W3CDTF">2017-12-05T07:44:32Z</dcterms:modified>
</cp:coreProperties>
</file>